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  <p:sldMasterId id="2147483732" r:id="rId3"/>
  </p:sldMasterIdLst>
  <p:notesMasterIdLst>
    <p:notesMasterId r:id="rId22"/>
  </p:notesMasterIdLst>
  <p:handoutMasterIdLst>
    <p:handoutMasterId r:id="rId23"/>
  </p:handoutMasterIdLst>
  <p:sldIdLst>
    <p:sldId id="256" r:id="rId4"/>
    <p:sldId id="259" r:id="rId5"/>
    <p:sldId id="261" r:id="rId6"/>
    <p:sldId id="257" r:id="rId7"/>
    <p:sldId id="260" r:id="rId8"/>
    <p:sldId id="263" r:id="rId9"/>
    <p:sldId id="264" r:id="rId10"/>
    <p:sldId id="262" r:id="rId11"/>
    <p:sldId id="266" r:id="rId12"/>
    <p:sldId id="265" r:id="rId13"/>
    <p:sldId id="276" r:id="rId14"/>
    <p:sldId id="280" r:id="rId15"/>
    <p:sldId id="268" r:id="rId16"/>
    <p:sldId id="270" r:id="rId17"/>
    <p:sldId id="272" r:id="rId18"/>
    <p:sldId id="274" r:id="rId19"/>
    <p:sldId id="275" r:id="rId20"/>
    <p:sldId id="279" r:id="rId21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sz="3600" kern="1200">
        <a:solidFill>
          <a:srgbClr val="000000"/>
        </a:solidFill>
        <a:latin typeface="Futura LT Book" pitchFamily="2" charset="0"/>
        <a:ea typeface="굴림" charset="-127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600" kern="1200">
        <a:solidFill>
          <a:srgbClr val="000000"/>
        </a:solidFill>
        <a:latin typeface="Futura LT Book" pitchFamily="2" charset="0"/>
        <a:ea typeface="굴림" charset="-127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600" kern="1200">
        <a:solidFill>
          <a:srgbClr val="000000"/>
        </a:solidFill>
        <a:latin typeface="Futura LT Book" pitchFamily="2" charset="0"/>
        <a:ea typeface="굴림" charset="-127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600" kern="1200">
        <a:solidFill>
          <a:srgbClr val="000000"/>
        </a:solidFill>
        <a:latin typeface="Futura LT Book" pitchFamily="2" charset="0"/>
        <a:ea typeface="굴림" charset="-127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600" kern="1200">
        <a:solidFill>
          <a:srgbClr val="000000"/>
        </a:solidFill>
        <a:latin typeface="Futura LT Book" pitchFamily="2" charset="0"/>
        <a:ea typeface="굴림" charset="-127"/>
        <a:cs typeface="+mn-cs"/>
      </a:defRPr>
    </a:lvl5pPr>
    <a:lvl6pPr marL="2286000" algn="l" defTabSz="914400" rtl="0" eaLnBrk="1" latinLnBrk="0" hangingPunct="1">
      <a:defRPr sz="3600" kern="1200">
        <a:solidFill>
          <a:srgbClr val="000000"/>
        </a:solidFill>
        <a:latin typeface="Futura LT Book" pitchFamily="2" charset="0"/>
        <a:ea typeface="굴림" charset="-127"/>
        <a:cs typeface="+mn-cs"/>
      </a:defRPr>
    </a:lvl6pPr>
    <a:lvl7pPr marL="2743200" algn="l" defTabSz="914400" rtl="0" eaLnBrk="1" latinLnBrk="0" hangingPunct="1">
      <a:defRPr sz="3600" kern="1200">
        <a:solidFill>
          <a:srgbClr val="000000"/>
        </a:solidFill>
        <a:latin typeface="Futura LT Book" pitchFamily="2" charset="0"/>
        <a:ea typeface="굴림" charset="-127"/>
        <a:cs typeface="+mn-cs"/>
      </a:defRPr>
    </a:lvl7pPr>
    <a:lvl8pPr marL="3200400" algn="l" defTabSz="914400" rtl="0" eaLnBrk="1" latinLnBrk="0" hangingPunct="1">
      <a:defRPr sz="3600" kern="1200">
        <a:solidFill>
          <a:srgbClr val="000000"/>
        </a:solidFill>
        <a:latin typeface="Futura LT Book" pitchFamily="2" charset="0"/>
        <a:ea typeface="굴림" charset="-127"/>
        <a:cs typeface="+mn-cs"/>
      </a:defRPr>
    </a:lvl8pPr>
    <a:lvl9pPr marL="3657600" algn="l" defTabSz="914400" rtl="0" eaLnBrk="1" latinLnBrk="0" hangingPunct="1">
      <a:defRPr sz="3600" kern="1200">
        <a:solidFill>
          <a:srgbClr val="000000"/>
        </a:solidFill>
        <a:latin typeface="Futura LT Book" pitchFamily="2" charset="0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482B"/>
    <a:srgbClr val="C75806"/>
    <a:srgbClr val="000000"/>
    <a:srgbClr val="00499F"/>
    <a:srgbClr val="0CC1E0"/>
    <a:srgbClr val="415860"/>
    <a:srgbClr val="6B6B6B"/>
    <a:srgbClr val="DC07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75" autoAdjust="0"/>
    <p:restoredTop sz="94595" autoAdjust="0"/>
  </p:normalViewPr>
  <p:slideViewPr>
    <p:cSldViewPr>
      <p:cViewPr varScale="1">
        <p:scale>
          <a:sx n="102" d="100"/>
          <a:sy n="102" d="100"/>
        </p:scale>
        <p:origin x="163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1716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89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ru-RU"/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ru-RU"/>
          </a:p>
        </p:txBody>
      </p:sp>
      <p:sp>
        <p:nvSpPr>
          <p:cNvPr id="696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96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</a:p>
        </p:txBody>
      </p:sp>
      <p:sp>
        <p:nvSpPr>
          <p:cNvPr id="696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endParaRPr lang="ru-RU"/>
          </a:p>
        </p:txBody>
      </p:sp>
      <p:sp>
        <p:nvSpPr>
          <p:cNvPr id="696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Arial" charset="0"/>
              </a:defRPr>
            </a:lvl1pPr>
          </a:lstStyle>
          <a:p>
            <a:fld id="{E61ECB8A-2E14-4CCB-AC7F-3D5629DE301A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875505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1ECB8A-2E14-4CCB-AC7F-3D5629DE301A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518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331913" y="260350"/>
            <a:ext cx="6480175" cy="1368425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noProof="0"/>
              <a:t>Click to edit Master title style</a:t>
            </a:r>
            <a:endParaRPr lang="ru-RU" noProof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31913" y="1628775"/>
            <a:ext cx="6480175" cy="579438"/>
          </a:xfrm>
          <a:effectLst>
            <a:outerShdw dist="17961" dir="2700000" algn="ctr" rotWithShape="0">
              <a:schemeClr val="bg2"/>
            </a:outerShdw>
          </a:effectLst>
        </p:spPr>
        <p:txBody>
          <a:bodyPr/>
          <a:lstStyle>
            <a:lvl1pPr marL="0" indent="0" algn="ctr">
              <a:buFontTx/>
              <a:buNone/>
              <a:defRPr>
                <a:solidFill>
                  <a:srgbClr val="000000"/>
                </a:solidFill>
                <a:latin typeface="Futura LT Book" pitchFamily="2" charset="0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ru-RU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4955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88125" y="260350"/>
            <a:ext cx="2016125" cy="59769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9750" y="260350"/>
            <a:ext cx="5895975" cy="59769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69187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697F45-D4CE-4ED3-BFEB-2DB68B15EEA8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2755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6519D7C-CEFE-4EC8-A580-2D2EF81C07C4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61759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FED940-895D-4688-B809-469E3A4B3E9A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58065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08175" y="1600200"/>
            <a:ext cx="3313113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3688" y="1600200"/>
            <a:ext cx="331311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650C2D2-6AB1-425C-BA32-961D9B59B2DF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1426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F5542E-6C1B-4C82-AEF3-0D8A78AF9982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22741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E826FC-F502-49FD-B3D5-DD77D3DB066F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50219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629431-F46B-4337-943B-CD9734ADA2F6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37829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6428D02-BF2D-4EE5-8734-08B0D59096D9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834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176486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D8ABE5-8922-41A0-88C8-F0DF3720017E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51648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635107E-ACC0-4638-AA65-CC34412B58D4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80380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92938" y="274638"/>
            <a:ext cx="1693862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8175" y="274638"/>
            <a:ext cx="4932363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3A54D0-766D-4611-8E86-4DC4BA7A16DE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62853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97F45-D4CE-4ED3-BFEB-2DB68B15EEA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73754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19D7C-CEFE-4EC8-A580-2D2EF81C07C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7207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ED940-895D-4688-B809-469E3A4B3E9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43692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0C2D2-6AB1-425C-BA32-961D9B59B2D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68224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5542E-6C1B-4C82-AEF3-0D8A78AF998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695105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826FC-F502-49FD-B3D5-DD77D3DB066F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42789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29431-F46B-4337-943B-CD9734ADA2F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0158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24307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28D02-BF2D-4EE5-8734-08B0D59096D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5638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8ABE5-8922-41A0-88C8-F0DF3720017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8785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5107E-ACC0-4638-AA65-CC34412B58D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2119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3A54D0-766D-4611-8E86-4DC4BA7A16DE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3409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750" y="1628775"/>
            <a:ext cx="3956050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28775"/>
            <a:ext cx="3956050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981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34007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798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680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5074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2458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9750" y="260350"/>
            <a:ext cx="8064500" cy="115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1628775"/>
            <a:ext cx="8064500" cy="4608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  <a:ea typeface="굴림" charset="-127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  <a:ea typeface="굴림" charset="-127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  <a:ea typeface="굴림" charset="-127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  <a:ea typeface="굴림" charset="-127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  <a:ea typeface="굴림" charset="-127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  <a:ea typeface="굴림" charset="-127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  <a:ea typeface="굴림" charset="-127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Futura LT Book" pitchFamily="2" charset="0"/>
          <a:ea typeface="굴림" charset="-127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2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2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2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2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2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2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2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908175" y="274638"/>
            <a:ext cx="676751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Click to edit Master title style</a:t>
            </a:r>
          </a:p>
        </p:txBody>
      </p:sp>
      <p:sp>
        <p:nvSpPr>
          <p:cNvPr id="1904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908175" y="1600200"/>
            <a:ext cx="6778625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Click to edit Master text styles</a:t>
            </a:r>
          </a:p>
          <a:p>
            <a:pPr lvl="1"/>
            <a:r>
              <a:rPr lang="ru-RU"/>
              <a:t>Second level</a:t>
            </a:r>
          </a:p>
          <a:p>
            <a:pPr lvl="2"/>
            <a:r>
              <a:rPr lang="ru-RU"/>
              <a:t>Third level</a:t>
            </a:r>
          </a:p>
          <a:p>
            <a:pPr lvl="3"/>
            <a:r>
              <a:rPr lang="ru-RU"/>
              <a:t>Fourth level</a:t>
            </a:r>
          </a:p>
          <a:p>
            <a:pPr lvl="4"/>
            <a:r>
              <a:rPr lang="ru-RU"/>
              <a:t>Fifth level</a:t>
            </a:r>
          </a:p>
        </p:txBody>
      </p:sp>
      <p:sp>
        <p:nvSpPr>
          <p:cNvPr id="19046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19046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19047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fld id="{63196A5E-564F-476F-92E9-43408EE45A22}" type="slidenum">
              <a:rPr lang="ru-RU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rgbClr val="6B6B6B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rgbClr val="6B6B6B"/>
          </a:solidFill>
          <a:latin typeface="Futura LT Book" pitchFamily="2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rgbClr val="6B6B6B"/>
          </a:solidFill>
          <a:latin typeface="Futura LT Book" pitchFamily="2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rgbClr val="6B6B6B"/>
          </a:solidFill>
          <a:latin typeface="Futura LT Book" pitchFamily="2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rgbClr val="6B6B6B"/>
          </a:solidFill>
          <a:latin typeface="Futura LT Book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6B6B6B"/>
          </a:solidFill>
          <a:latin typeface="Futura LT Book" pitchFamily="2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6B6B6B"/>
          </a:solidFill>
          <a:latin typeface="Futura LT Book" pitchFamily="2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6B6B6B"/>
          </a:solidFill>
          <a:latin typeface="Futura LT Book" pitchFamily="2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6B6B6B"/>
          </a:solidFill>
          <a:latin typeface="Futura LT Book" pitchFamily="2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rgbClr val="6B6B6B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6B6B6B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rgbClr val="6B6B6B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6B6B6B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B6B6B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B6B6B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B6B6B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B6B6B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6B6B6B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9428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8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251521" y="332656"/>
            <a:ext cx="6336704" cy="1080120"/>
          </a:xfrm>
        </p:spPr>
        <p:txBody>
          <a:bodyPr/>
          <a:lstStyle/>
          <a:p>
            <a:r>
              <a:rPr lang="en-US" sz="7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Hostel </a:t>
            </a:r>
            <a:r>
              <a:rPr lang="en-US" sz="72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World</a:t>
            </a:r>
          </a:p>
        </p:txBody>
      </p:sp>
      <p:sp>
        <p:nvSpPr>
          <p:cNvPr id="34829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3851920" y="1556792"/>
            <a:ext cx="5075024" cy="781568"/>
          </a:xfrm>
        </p:spPr>
        <p:txBody>
          <a:bodyPr/>
          <a:lstStyle/>
          <a:p>
            <a:r>
              <a:rPr lang="en-US" sz="2800" i="1" dirty="0">
                <a:latin typeface="+mj-lt"/>
              </a:rPr>
              <a:t>By, Sameera Bellary</a:t>
            </a:r>
            <a:endParaRPr lang="uk-UA" sz="2800" i="1" dirty="0"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789E7-0512-D144-92BF-D668F61DC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584" y="365126"/>
            <a:ext cx="7687766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     </a:t>
            </a:r>
            <a:br>
              <a:rPr lang="en-US" sz="6000" b="1" dirty="0"/>
            </a:br>
            <a:r>
              <a:rPr lang="en-US" sz="6000" b="1" dirty="0"/>
              <a:t>Distribution of the target variable – Overall Rating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EAF4C8-3399-9941-B87D-E575482186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7624" y="2420888"/>
            <a:ext cx="6480720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457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716B2-DDE3-4F4A-BD9E-F899D3904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260648"/>
            <a:ext cx="8856983" cy="1800200"/>
          </a:xfrm>
        </p:spPr>
        <p:txBody>
          <a:bodyPr>
            <a:noAutofit/>
          </a:bodyPr>
          <a:lstStyle/>
          <a:p>
            <a:r>
              <a:rPr lang="en-US" sz="5400" b="1" dirty="0"/>
              <a:t>Distribution of the continuous variable – starting prices (USD)</a:t>
            </a:r>
            <a:br>
              <a:rPr lang="en-US" sz="5400" b="1" dirty="0"/>
            </a:br>
            <a:endParaRPr lang="en-US" sz="5400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0CB9A5D-54D1-9F4F-B135-DC1695AE5A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5576" y="2276872"/>
            <a:ext cx="7632848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843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A91E6-996A-C749-8823-A069A5FF8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116632"/>
            <a:ext cx="8407846" cy="1152129"/>
          </a:xfrm>
        </p:spPr>
        <p:txBody>
          <a:bodyPr>
            <a:noAutofit/>
          </a:bodyPr>
          <a:lstStyle/>
          <a:p>
            <a:r>
              <a:rPr lang="en-US" sz="6000" dirty="0"/>
              <a:t>  </a:t>
            </a:r>
            <a:r>
              <a:rPr lang="en-US" sz="6000" b="1" dirty="0"/>
              <a:t>DIFFERENT RENT PRICES -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A047F23-036A-B548-9E5C-26963618AA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3474" y="1224725"/>
            <a:ext cx="3886200" cy="2204275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D9516B6-8A85-D94F-AA3E-CAEFA699612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97993" y="3789040"/>
            <a:ext cx="3886200" cy="28194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B36B1D-51F9-BE42-A913-D796C58200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6016" y="1224725"/>
            <a:ext cx="4320480" cy="538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530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E43AA-A66D-2D42-A0DF-E18C38EB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365126"/>
            <a:ext cx="8964488" cy="1325563"/>
          </a:xfrm>
        </p:spPr>
        <p:txBody>
          <a:bodyPr>
            <a:noAutofit/>
          </a:bodyPr>
          <a:lstStyle/>
          <a:p>
            <a:r>
              <a:rPr lang="en-US" sz="5400" b="1" dirty="0">
                <a:cs typeface="Arial" panose="020B0604020202020204" pitchFamily="34" charset="0"/>
              </a:rPr>
              <a:t>SPLIT THE DATA USING TRAIN_TEST_SPLIT FUNCTION 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84EE1-C7F0-F643-862B-35A0CA801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44" y="2276873"/>
            <a:ext cx="8676456" cy="2880319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sz="4000" dirty="0"/>
              <a:t>Train + Validate Data = 80 % (60%+20%)</a:t>
            </a:r>
          </a:p>
          <a:p>
            <a:pPr marL="0" indent="0">
              <a:buNone/>
            </a:pPr>
            <a:r>
              <a:rPr lang="en-US" sz="4000" dirty="0"/>
              <a:t>Test Data = 20 %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625401-0A86-5240-A787-8C83113FF279}"/>
              </a:ext>
            </a:extLst>
          </p:cNvPr>
          <p:cNvSpPr txBox="1"/>
          <p:nvPr/>
        </p:nvSpPr>
        <p:spPr>
          <a:xfrm>
            <a:off x="6601216" y="3056351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131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88875-F6FD-A748-B863-69459A8E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365127"/>
            <a:ext cx="8712968" cy="975642"/>
          </a:xfrm>
        </p:spPr>
        <p:txBody>
          <a:bodyPr>
            <a:noAutofit/>
          </a:bodyPr>
          <a:lstStyle/>
          <a:p>
            <a:r>
              <a:rPr lang="en-US" sz="5400" b="1" dirty="0"/>
              <a:t>CROSS VALIDATION TESTING 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71B07-A58A-CB4A-AA45-CCE5A4B62A6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sz="3200" dirty="0"/>
              <a:t>Use </a:t>
            </a:r>
            <a:r>
              <a:rPr lang="en-US" sz="3200" dirty="0" err="1"/>
              <a:t>LassoCV</a:t>
            </a:r>
            <a:r>
              <a:rPr lang="en-US" sz="3200" dirty="0"/>
              <a:t> on train data </a:t>
            </a:r>
          </a:p>
          <a:p>
            <a:r>
              <a:rPr lang="en-US" sz="3200" dirty="0"/>
              <a:t>Divide data 5 times</a:t>
            </a:r>
          </a:p>
          <a:p>
            <a:r>
              <a:rPr lang="en-US" sz="3200" dirty="0"/>
              <a:t>CV = 5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E97501-E14E-3940-9EE7-9E944AD9C6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43500" y="1825625"/>
            <a:ext cx="3676972" cy="4260792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sz="3200" dirty="0"/>
              <a:t>More Feature Engineering </a:t>
            </a:r>
          </a:p>
          <a:p>
            <a:r>
              <a:rPr lang="en-US" sz="3200" dirty="0"/>
              <a:t>Take log of a variable</a:t>
            </a:r>
          </a:p>
          <a:p>
            <a:r>
              <a:rPr lang="en-US" sz="3200" dirty="0"/>
              <a:t>Square a variable</a:t>
            </a: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F764B846-C4AD-8445-B104-E293F0DBA6B1}"/>
              </a:ext>
            </a:extLst>
          </p:cNvPr>
          <p:cNvSpPr/>
          <p:nvPr/>
        </p:nvSpPr>
        <p:spPr>
          <a:xfrm>
            <a:off x="0" y="1825625"/>
            <a:ext cx="4932040" cy="426767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87BE1258-3903-0244-8913-A5AF46B4E031}"/>
              </a:ext>
            </a:extLst>
          </p:cNvPr>
          <p:cNvSpPr/>
          <p:nvPr/>
        </p:nvSpPr>
        <p:spPr>
          <a:xfrm>
            <a:off x="4355976" y="1818746"/>
            <a:ext cx="4788024" cy="426767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691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CBC06-5332-FA4B-ADB0-43BB749BB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365126"/>
            <a:ext cx="9361040" cy="1325563"/>
          </a:xfrm>
        </p:spPr>
        <p:txBody>
          <a:bodyPr>
            <a:noAutofit/>
          </a:bodyPr>
          <a:lstStyle/>
          <a:p>
            <a:r>
              <a:rPr lang="en-US" sz="5400" b="1" dirty="0"/>
              <a:t>FINAL MODEL PERFORMANCE 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8D326-43DD-0C4F-87D8-D60526EC23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1520" y="1825625"/>
            <a:ext cx="324036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/>
              <a:t>Since </a:t>
            </a:r>
            <a:r>
              <a:rPr lang="en-US" sz="4000" b="1" dirty="0"/>
              <a:t>R^2&lt;0.4</a:t>
            </a:r>
            <a:r>
              <a:rPr lang="en-US" sz="3600" dirty="0"/>
              <a:t>, I would consider MAE and RMSE.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4000" b="1" dirty="0"/>
              <a:t>MAE = 0.4</a:t>
            </a:r>
          </a:p>
          <a:p>
            <a:pPr marL="0" indent="0">
              <a:buNone/>
            </a:pPr>
            <a:r>
              <a:rPr lang="en-US" sz="4000" b="1" dirty="0"/>
              <a:t>RMSE = 0.5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474019-E561-0245-B49A-2C5ACDBB91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491880" y="1916832"/>
            <a:ext cx="5544616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972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A6450-37F6-8843-836A-00A5C39484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504" y="666131"/>
            <a:ext cx="9036496" cy="962670"/>
          </a:xfrm>
        </p:spPr>
        <p:txBody>
          <a:bodyPr>
            <a:normAutofit/>
          </a:bodyPr>
          <a:lstStyle/>
          <a:p>
            <a:r>
              <a:rPr lang="en-US" sz="5400" b="1" dirty="0"/>
              <a:t>DISTRIBUTION OF RESIDUALS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8E7D2A-5F31-1247-95B1-5CEBBFC70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826369"/>
            <a:ext cx="5473700" cy="33655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B9C6F75-6C31-8E49-8BB5-83EBB82BD3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79712" y="2826369"/>
            <a:ext cx="5473700" cy="33655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8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B7192-C604-0342-BAF5-6401AA0F7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748464" cy="1772816"/>
          </a:xfrm>
        </p:spPr>
        <p:txBody>
          <a:bodyPr/>
          <a:lstStyle/>
          <a:p>
            <a:r>
              <a:rPr lang="en-US" sz="5400" b="1" dirty="0">
                <a:latin typeface="Calibri" panose="020F0502020204030204" pitchFamily="34" charset="0"/>
                <a:cs typeface="Calibri" panose="020F0502020204030204" pitchFamily="34" charset="0"/>
              </a:rPr>
              <a:t>FINAL VALUE OF THE TARGET VARIABLE 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D3034-0C1B-8348-8EAF-223BDB1201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9750" y="2420888"/>
            <a:ext cx="3956050" cy="3816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AVERAGE PREDICTED RATING -</a:t>
            </a:r>
          </a:p>
          <a:p>
            <a:pPr marL="0" indent="0">
              <a:buNone/>
            </a:pPr>
            <a:r>
              <a:rPr lang="en-US" dirty="0"/>
              <a:t>           </a:t>
            </a:r>
            <a:r>
              <a:rPr lang="en-US" sz="5400" b="1" dirty="0"/>
              <a:t>8.86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138A65-9C24-CE4D-BCC5-939F6A6057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2420888"/>
            <a:ext cx="3956050" cy="3816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AVERAGE ACTUAL RATING - </a:t>
            </a:r>
          </a:p>
          <a:p>
            <a:pPr marL="0" indent="0">
              <a:buNone/>
            </a:pPr>
            <a:r>
              <a:rPr lang="en-US" dirty="0"/>
              <a:t>            </a:t>
            </a:r>
            <a:r>
              <a:rPr lang="en-US" sz="5400" b="1" dirty="0"/>
              <a:t>8.73</a:t>
            </a:r>
          </a:p>
        </p:txBody>
      </p:sp>
    </p:spTree>
    <p:extLst>
      <p:ext uri="{BB962C8B-B14F-4D97-AF65-F5344CB8AC3E}">
        <p14:creationId xmlns:p14="http://schemas.microsoft.com/office/powerpoint/2010/main" val="36177719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67AE2-86D8-AF46-9EBD-8BE79A7E4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/>
              <a:t>      FUTURE WORK</a:t>
            </a:r>
            <a:endParaRPr lang="en-US" sz="6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AFFF9-B927-E743-839E-9F7A56884A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4"/>
            <a:ext cx="4591422" cy="4843735"/>
          </a:xfrm>
        </p:spPr>
        <p:txBody>
          <a:bodyPr>
            <a:normAutofit fontScale="92500" lnSpcReduction="20000"/>
          </a:bodyPr>
          <a:lstStyle/>
          <a:p>
            <a:pPr marL="342900" indent="-342900"/>
            <a:r>
              <a:rPr lang="en-US" dirty="0"/>
              <a:t>Include more features below listed -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 Location from city center 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Specify hostel has private rooms only/  dorms only / or both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Specify if there is a separate dorm for females only or has a mixed dorm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Specify the average of all the different rent prices for dorms and privates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Specify </a:t>
            </a:r>
            <a:r>
              <a:rPr lang="en-US"/>
              <a:t>awards gained</a:t>
            </a:r>
            <a:endParaRPr lang="en-US" dirty="0"/>
          </a:p>
          <a:p>
            <a:pPr marL="342900" indent="-342900">
              <a:buFont typeface="Wingdings" pitchFamily="2" charset="2"/>
              <a:buChar char="Ø"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A6BF53-1A86-BE41-A0F5-106878F92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92080" y="1825625"/>
            <a:ext cx="322327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Explore reviews and identify the key words which increase the rating using NLP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347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5" y="260350"/>
            <a:ext cx="8352606" cy="1081088"/>
          </a:xfrm>
        </p:spPr>
        <p:txBody>
          <a:bodyPr>
            <a:noAutofit/>
          </a:bodyPr>
          <a:lstStyle/>
          <a:p>
            <a:r>
              <a:rPr lang="en-US" sz="6000" b="1" dirty="0"/>
              <a:t>ABOUT HOSTELWORLD -</a:t>
            </a:r>
          </a:p>
        </p:txBody>
      </p:sp>
      <p:sp>
        <p:nvSpPr>
          <p:cNvPr id="195587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1412875"/>
            <a:ext cx="8352607" cy="511175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Hostel world is a leading global Online Travel Agent (OTA) focused on the hostel market with over 20 years experience.</a:t>
            </a:r>
            <a:endParaRPr lang="en-US" altLang="ko-KR" dirty="0">
              <a:ea typeface="굴림" charset="-127"/>
            </a:endParaRPr>
          </a:p>
          <a:p>
            <a:pPr>
              <a:lnSpc>
                <a:spcPct val="90000"/>
              </a:lnSpc>
            </a:pPr>
            <a:r>
              <a:rPr lang="en-US" altLang="ko-KR" dirty="0">
                <a:ea typeface="굴림" charset="-127"/>
              </a:rPr>
              <a:t>They have hostels in Europe, Asia, North America, South America and Africa.</a:t>
            </a:r>
          </a:p>
          <a:p>
            <a:pPr>
              <a:lnSpc>
                <a:spcPct val="90000"/>
              </a:lnSpc>
            </a:pPr>
            <a:r>
              <a:rPr lang="en-US" altLang="ko-KR" dirty="0">
                <a:ea typeface="굴림" charset="-127"/>
              </a:rPr>
              <a:t>Operate in 179 countries.</a:t>
            </a:r>
          </a:p>
          <a:p>
            <a:pPr>
              <a:lnSpc>
                <a:spcPct val="90000"/>
              </a:lnSpc>
            </a:pPr>
            <a:r>
              <a:rPr lang="en-US" dirty="0"/>
              <a:t>There are private rooms which are pricier and shared rooms called dorms.</a:t>
            </a:r>
          </a:p>
          <a:p>
            <a:pPr>
              <a:lnSpc>
                <a:spcPct val="90000"/>
              </a:lnSpc>
            </a:pPr>
            <a:r>
              <a:rPr lang="en-US" dirty="0"/>
              <a:t>Mostly, the dorms are separate for females and males.</a:t>
            </a:r>
          </a:p>
          <a:p>
            <a:pPr>
              <a:lnSpc>
                <a:spcPct val="90000"/>
              </a:lnSpc>
            </a:pPr>
            <a:r>
              <a:rPr lang="en-US" dirty="0"/>
              <a:t>Some have mixed dorms i.e. male and female together.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67CFF-31CB-0F4E-8FBC-B5452AE4A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6000" b="1" dirty="0"/>
              <a:t>SHARED DORM ROOM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A00FEAD-7FD9-2340-A519-ECCB46B14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193410"/>
            <a:ext cx="8047806" cy="361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492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687388" y="548679"/>
            <a:ext cx="7772400" cy="865783"/>
          </a:xfrm>
        </p:spPr>
        <p:txBody>
          <a:bodyPr/>
          <a:lstStyle/>
          <a:p>
            <a:r>
              <a:rPr lang="en-US" sz="7200" b="1" dirty="0"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PROJECT GOAL -</a:t>
            </a:r>
            <a:endParaRPr lang="uk-UA" sz="7200" b="1" dirty="0">
              <a:latin typeface="Calibri" panose="020F0502020204030204" pitchFamily="34" charset="0"/>
              <a:ea typeface="Arial Unicode MS" panose="020B0604020202020204" pitchFamily="34" charset="-128"/>
              <a:cs typeface="Calibri" panose="020F0502020204030204" pitchFamily="34" charset="0"/>
            </a:endParaRP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7388" y="1414462"/>
            <a:ext cx="7769225" cy="2806626"/>
          </a:xfrm>
        </p:spPr>
        <p:txBody>
          <a:bodyPr/>
          <a:lstStyle/>
          <a:p>
            <a:pPr marL="0" indent="0">
              <a:lnSpc>
                <a:spcPct val="80000"/>
              </a:lnSpc>
              <a:buNone/>
            </a:pPr>
            <a:endParaRPr lang="en-US" sz="3600" b="1" dirty="0">
              <a:cs typeface="APPLE CHANCERY" panose="03020702040506060504" pitchFamily="66" charset="-79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Identify the features that affect the Overall Rating using Linear Regression to guide future business owners in the hostel industry.</a:t>
            </a:r>
          </a:p>
          <a:p>
            <a:pPr>
              <a:lnSpc>
                <a:spcPct val="80000"/>
              </a:lnSpc>
            </a:pPr>
            <a:endParaRPr lang="en-US" altLang="ko-KR" b="1" dirty="0">
              <a:ea typeface="굴림" charset="-127"/>
              <a:cs typeface="APPLE CHANCERY" panose="03020702040506060504" pitchFamily="66" charset="-79"/>
            </a:endParaRPr>
          </a:p>
          <a:p>
            <a:pPr>
              <a:lnSpc>
                <a:spcPct val="80000"/>
              </a:lnSpc>
            </a:pPr>
            <a:endParaRPr lang="en-US" altLang="ko-KR" b="1" dirty="0">
              <a:ea typeface="굴림" charset="-127"/>
              <a:cs typeface="APPLE CHANCERY" panose="03020702040506060504" pitchFamily="66" charset="-79"/>
            </a:endParaRPr>
          </a:p>
          <a:p>
            <a:pPr marL="0" indent="0">
              <a:lnSpc>
                <a:spcPct val="80000"/>
              </a:lnSpc>
              <a:buNone/>
            </a:pPr>
            <a:r>
              <a:rPr lang="ru-RU" altLang="ko-KR" dirty="0">
                <a:ea typeface="굴림" charset="-127"/>
              </a:rPr>
              <a:t> </a:t>
            </a:r>
            <a:endParaRPr lang="en-US" altLang="ko-KR" dirty="0">
              <a:ea typeface="굴림" charset="-127"/>
            </a:endParaRPr>
          </a:p>
          <a:p>
            <a:pPr marL="0" indent="0">
              <a:lnSpc>
                <a:spcPct val="80000"/>
              </a:lnSpc>
              <a:buNone/>
            </a:pPr>
            <a:endParaRPr lang="en-US" altLang="ko-KR" dirty="0">
              <a:ea typeface="굴림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C8816-C1FB-6E46-B817-5481FD439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548680"/>
            <a:ext cx="8712968" cy="2880320"/>
          </a:xfrm>
        </p:spPr>
        <p:txBody>
          <a:bodyPr>
            <a:noAutofit/>
          </a:bodyPr>
          <a:lstStyle/>
          <a:p>
            <a:br>
              <a:rPr lang="en-US" sz="5400" dirty="0"/>
            </a:br>
            <a:r>
              <a:rPr lang="en-US" sz="5400" dirty="0"/>
              <a:t>CONSUMER STAR REVIEWS ARE NOTORIOUSLY BIASED !!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E22AF-C8FC-5A43-B666-66348F827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2852936"/>
            <a:ext cx="8064896" cy="3273227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sz="5400" dirty="0">
                <a:latin typeface="+mj-lt"/>
              </a:rPr>
              <a:t>DO YOU AGREE ?</a:t>
            </a:r>
          </a:p>
        </p:txBody>
      </p:sp>
    </p:spTree>
    <p:extLst>
      <p:ext uri="{BB962C8B-B14F-4D97-AF65-F5344CB8AC3E}">
        <p14:creationId xmlns:p14="http://schemas.microsoft.com/office/powerpoint/2010/main" val="180704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5B5CB-6946-A24C-943A-9797E278F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2343794"/>
          </a:xfrm>
        </p:spPr>
        <p:txBody>
          <a:bodyPr/>
          <a:lstStyle/>
          <a:p>
            <a:r>
              <a:rPr lang="en-US" dirty="0"/>
              <a:t>YES, BUT RATINGS AND REVIEWS STILL MATTER A LOT.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73F22-15F9-404A-A800-6FCB79835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708919"/>
            <a:ext cx="7886700" cy="3468043"/>
          </a:xfrm>
        </p:spPr>
        <p:txBody>
          <a:bodyPr/>
          <a:lstStyle/>
          <a:p>
            <a:r>
              <a:rPr lang="en-US" dirty="0"/>
              <a:t>Research shows that 93% of customers check the reviews by previous customers before making a decision.</a:t>
            </a:r>
          </a:p>
          <a:p>
            <a:endParaRPr lang="en-US" dirty="0"/>
          </a:p>
          <a:p>
            <a:r>
              <a:rPr lang="en-US" dirty="0"/>
              <a:t>Positive or Negative reviews can significantly impact the sales.</a:t>
            </a:r>
          </a:p>
        </p:txBody>
      </p:sp>
    </p:spTree>
    <p:extLst>
      <p:ext uri="{BB962C8B-B14F-4D97-AF65-F5344CB8AC3E}">
        <p14:creationId xmlns:p14="http://schemas.microsoft.com/office/powerpoint/2010/main" val="1816756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F19CD-17B2-5D4B-8D0E-8D2B97F59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60648"/>
            <a:ext cx="7886700" cy="1430041"/>
          </a:xfrm>
        </p:spPr>
        <p:txBody>
          <a:bodyPr>
            <a:noAutofit/>
          </a:bodyPr>
          <a:lstStyle/>
          <a:p>
            <a:r>
              <a:rPr lang="en-US" sz="3200" b="1" dirty="0" err="1"/>
              <a:t>www.hostelworld.com</a:t>
            </a:r>
            <a:r>
              <a:rPr lang="en-US" sz="3200" b="1" dirty="0"/>
              <a:t> has around 13 million reviews with more than 17,000 hostels all over the world.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069E445-99BD-5642-A5FF-A08B8A30B5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844825"/>
            <a:ext cx="7886700" cy="4752528"/>
          </a:xfrm>
          <a:prstGeom prst="rect">
            <a:avLst/>
          </a:prstGeom>
        </p:spPr>
      </p:pic>
      <p:sp>
        <p:nvSpPr>
          <p:cNvPr id="5" name="Down Arrow 4">
            <a:extLst>
              <a:ext uri="{FF2B5EF4-FFF2-40B4-BE49-F238E27FC236}">
                <a16:creationId xmlns:a16="http://schemas.microsoft.com/office/drawing/2014/main" id="{94AA49C5-6348-D442-B064-6546744C8D22}"/>
              </a:ext>
            </a:extLst>
          </p:cNvPr>
          <p:cNvSpPr/>
          <p:nvPr/>
        </p:nvSpPr>
        <p:spPr>
          <a:xfrm rot="4299313">
            <a:off x="2494028" y="1858982"/>
            <a:ext cx="484632" cy="978408"/>
          </a:xfrm>
          <a:prstGeom prst="downArrow">
            <a:avLst>
              <a:gd name="adj1" fmla="val 36308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78A4C9-1073-F548-91E5-6CCC638DE638}"/>
              </a:ext>
            </a:extLst>
          </p:cNvPr>
          <p:cNvSpPr txBox="1"/>
          <p:nvPr/>
        </p:nvSpPr>
        <p:spPr>
          <a:xfrm>
            <a:off x="3466728" y="1964215"/>
            <a:ext cx="1989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TARGET </a:t>
            </a: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EBE394EB-0867-7C47-9674-4723FD96BA08}"/>
              </a:ext>
            </a:extLst>
          </p:cNvPr>
          <p:cNvSpPr/>
          <p:nvPr/>
        </p:nvSpPr>
        <p:spPr>
          <a:xfrm>
            <a:off x="3369568" y="1942095"/>
            <a:ext cx="2087136" cy="66845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064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E9481-BE11-FB44-ACDC-D891D01C8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536" y="365126"/>
            <a:ext cx="8424936" cy="2055762"/>
          </a:xfrm>
        </p:spPr>
        <p:txBody>
          <a:bodyPr>
            <a:normAutofit/>
          </a:bodyPr>
          <a:lstStyle/>
          <a:p>
            <a:r>
              <a:rPr lang="en-US" sz="6000" b="1" dirty="0"/>
              <a:t>DATA COLLECTION AND      CLEANING 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B2432-22C3-AE46-A825-3E51FDF83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420889"/>
            <a:ext cx="7886700" cy="295232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TOOLS – Selenium and </a:t>
            </a:r>
            <a:r>
              <a:rPr lang="en-US" dirty="0" err="1"/>
              <a:t>BeautifulSoup</a:t>
            </a:r>
            <a:endParaRPr lang="en-US" dirty="0"/>
          </a:p>
          <a:p>
            <a:r>
              <a:rPr lang="en-US" dirty="0"/>
              <a:t>TOTAL NUMBER OF ROWS COLLECTED – 1665</a:t>
            </a:r>
          </a:p>
          <a:p>
            <a:r>
              <a:rPr lang="en-US" dirty="0"/>
              <a:t>AFTER DROPPING ROWS WITH NULL VALUES AND ZEROES – 1082 </a:t>
            </a:r>
          </a:p>
        </p:txBody>
      </p:sp>
    </p:spTree>
    <p:extLst>
      <p:ext uri="{BB962C8B-B14F-4D97-AF65-F5344CB8AC3E}">
        <p14:creationId xmlns:p14="http://schemas.microsoft.com/office/powerpoint/2010/main" val="1189836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949FF-7222-7248-A514-0E83DC2D6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260351"/>
            <a:ext cx="8604250" cy="875125"/>
          </a:xfrm>
        </p:spPr>
        <p:txBody>
          <a:bodyPr/>
          <a:lstStyle/>
          <a:p>
            <a:r>
              <a:rPr lang="en-US" sz="5400" b="1" dirty="0">
                <a:latin typeface="Calibri" panose="020F0502020204030204" pitchFamily="34" charset="0"/>
                <a:cs typeface="Calibri" panose="020F0502020204030204" pitchFamily="34" charset="0"/>
              </a:rPr>
              <a:t>FEATURES – ALL ARE CATEGORICAL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5471B-08A9-534F-BE23-4C156AF3E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50" y="1628775"/>
            <a:ext cx="3096146" cy="4608513"/>
          </a:xfrm>
        </p:spPr>
        <p:txBody>
          <a:bodyPr/>
          <a:lstStyle/>
          <a:p>
            <a:r>
              <a:rPr lang="en-US" dirty="0"/>
              <a:t>Hostel name</a:t>
            </a:r>
          </a:p>
          <a:p>
            <a:r>
              <a:rPr lang="en-US" dirty="0"/>
              <a:t>Free breakfast</a:t>
            </a:r>
          </a:p>
          <a:p>
            <a:r>
              <a:rPr lang="en-US" dirty="0"/>
              <a:t>Free WIFI</a:t>
            </a:r>
          </a:p>
          <a:p>
            <a:r>
              <a:rPr lang="en-US" dirty="0"/>
              <a:t>Linen included</a:t>
            </a:r>
          </a:p>
          <a:p>
            <a:r>
              <a:rPr lang="en-US" dirty="0"/>
              <a:t>Lockers</a:t>
            </a:r>
          </a:p>
          <a:p>
            <a:r>
              <a:rPr lang="en-US" dirty="0"/>
              <a:t>Airconditioning</a:t>
            </a:r>
          </a:p>
          <a:p>
            <a:r>
              <a:rPr lang="en-US" dirty="0"/>
              <a:t>Common room</a:t>
            </a:r>
          </a:p>
          <a:p>
            <a:r>
              <a:rPr lang="en-US" dirty="0"/>
              <a:t>Laundry facilities</a:t>
            </a:r>
          </a:p>
          <a:p>
            <a:r>
              <a:rPr lang="en-US" dirty="0"/>
              <a:t>Fridge freezer</a:t>
            </a:r>
          </a:p>
          <a:p>
            <a:r>
              <a:rPr lang="en-US" dirty="0"/>
              <a:t>Microwave</a:t>
            </a:r>
          </a:p>
          <a:p>
            <a:r>
              <a:rPr lang="en-US" dirty="0"/>
              <a:t>Hot showers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077B90-C117-6E45-A6F9-D6AFC0CEA437}"/>
              </a:ext>
            </a:extLst>
          </p:cNvPr>
          <p:cNvSpPr txBox="1"/>
          <p:nvPr/>
        </p:nvSpPr>
        <p:spPr>
          <a:xfrm>
            <a:off x="4568119" y="1604073"/>
            <a:ext cx="36002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Restaurant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441831-CA71-FA44-AB66-8523932B7EC7}"/>
              </a:ext>
            </a:extLst>
          </p:cNvPr>
          <p:cNvSpPr txBox="1"/>
          <p:nvPr/>
        </p:nvSpPr>
        <p:spPr>
          <a:xfrm>
            <a:off x="4568119" y="2072670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Bar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4C0C81-3C3A-E644-B31E-3A398C01C397}"/>
              </a:ext>
            </a:extLst>
          </p:cNvPr>
          <p:cNvSpPr txBox="1"/>
          <p:nvPr/>
        </p:nvSpPr>
        <p:spPr>
          <a:xfrm>
            <a:off x="4568119" y="2472780"/>
            <a:ext cx="25922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Meals available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74DC1F-2F6F-254B-80CB-572DE8A2B1FF}"/>
              </a:ext>
            </a:extLst>
          </p:cNvPr>
          <p:cNvSpPr txBox="1"/>
          <p:nvPr/>
        </p:nvSpPr>
        <p:spPr>
          <a:xfrm>
            <a:off x="4583327" y="2872890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Cafe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6C9B9E-328C-3B4D-AA78-6F228C6B2880}"/>
              </a:ext>
            </a:extLst>
          </p:cNvPr>
          <p:cNvSpPr txBox="1"/>
          <p:nvPr/>
        </p:nvSpPr>
        <p:spPr>
          <a:xfrm>
            <a:off x="4568119" y="3264404"/>
            <a:ext cx="3228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Vending machines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4A06AC-1818-4D48-A528-0F7FA87BC97A}"/>
              </a:ext>
            </a:extLst>
          </p:cNvPr>
          <p:cNvSpPr txBox="1"/>
          <p:nvPr/>
        </p:nvSpPr>
        <p:spPr>
          <a:xfrm>
            <a:off x="4568119" y="3719072"/>
            <a:ext cx="22361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Starting prices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2029F0-3B09-1E4D-801A-AE68E8AE3F8A}"/>
              </a:ext>
            </a:extLst>
          </p:cNvPr>
          <p:cNvSpPr txBox="1"/>
          <p:nvPr/>
        </p:nvSpPr>
        <p:spPr>
          <a:xfrm>
            <a:off x="4583327" y="4190510"/>
            <a:ext cx="2577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24hoursecurity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444CE6-7809-4B44-AD60-9FFFF08384C6}"/>
              </a:ext>
            </a:extLst>
          </p:cNvPr>
          <p:cNvSpPr txBox="1"/>
          <p:nvPr/>
        </p:nvSpPr>
        <p:spPr>
          <a:xfrm>
            <a:off x="4583327" y="4733276"/>
            <a:ext cx="33615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24hourreception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3EA4AB-243C-8849-8E0B-BAAF866EEE24}"/>
              </a:ext>
            </a:extLst>
          </p:cNvPr>
          <p:cNvSpPr txBox="1"/>
          <p:nvPr/>
        </p:nvSpPr>
        <p:spPr>
          <a:xfrm>
            <a:off x="7524328" y="3664514"/>
            <a:ext cx="15121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n-lt"/>
              </a:rPr>
              <a:t>Only Continuous Variable</a:t>
            </a:r>
          </a:p>
        </p:txBody>
      </p:sp>
      <p:sp>
        <p:nvSpPr>
          <p:cNvPr id="17" name="Left Arrow 16">
            <a:extLst>
              <a:ext uri="{FF2B5EF4-FFF2-40B4-BE49-F238E27FC236}">
                <a16:creationId xmlns:a16="http://schemas.microsoft.com/office/drawing/2014/main" id="{49F06E2B-973F-4249-9BFC-46447CE287C9}"/>
              </a:ext>
            </a:extLst>
          </p:cNvPr>
          <p:cNvSpPr/>
          <p:nvPr/>
        </p:nvSpPr>
        <p:spPr bwMode="auto">
          <a:xfrm rot="1900636">
            <a:off x="6560308" y="3964714"/>
            <a:ext cx="975467" cy="484632"/>
          </a:xfrm>
          <a:prstGeom prst="lef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Futura LT Book" pitchFamily="2" charset="0"/>
              <a:ea typeface="굴림" charset="-127"/>
            </a:endParaRPr>
          </a:p>
        </p:txBody>
      </p:sp>
      <p:sp>
        <p:nvSpPr>
          <p:cNvPr id="18" name="Frame 17">
            <a:extLst>
              <a:ext uri="{FF2B5EF4-FFF2-40B4-BE49-F238E27FC236}">
                <a16:creationId xmlns:a16="http://schemas.microsoft.com/office/drawing/2014/main" id="{78B18A3B-10D1-444F-A36E-4465A8AD213B}"/>
              </a:ext>
            </a:extLst>
          </p:cNvPr>
          <p:cNvSpPr/>
          <p:nvPr/>
        </p:nvSpPr>
        <p:spPr bwMode="auto">
          <a:xfrm>
            <a:off x="7395600" y="3419796"/>
            <a:ext cx="1702409" cy="1541428"/>
          </a:xfrm>
          <a:prstGeom prst="fram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Futura LT Book" pitchFamily="2" charset="0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3021671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emplate 4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404040"/>
      </a:accent4>
      <a:accent5>
        <a:srgbClr val="E0B6AA"/>
      </a:accent5>
      <a:accent6>
        <a:srgbClr val="E6C013"/>
      </a:accent6>
      <a:hlink>
        <a:srgbClr val="EE6600"/>
      </a:hlink>
      <a:folHlink>
        <a:srgbClr val="EAEAEA"/>
      </a:folHlink>
    </a:clrScheme>
    <a:fontScheme name="template">
      <a:majorFont>
        <a:latin typeface="Futura LT Book"/>
        <a:ea typeface="굴림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Futura LT Book" pitchFamily="2" charset="0"/>
            <a:ea typeface="굴림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Futura LT Book" pitchFamily="2" charset="0"/>
            <a:ea typeface="굴림" charset="-127"/>
          </a:defRPr>
        </a:defPPr>
      </a:lstStyle>
    </a:lnDef>
  </a:objectDefaults>
  <a:extraClrSchemeLst>
    <a:extraClrScheme>
      <a:clrScheme name="template 1">
        <a:dk1>
          <a:srgbClr val="4D4D4D"/>
        </a:dk1>
        <a:lt1>
          <a:srgbClr val="FFFFFF"/>
        </a:lt1>
        <a:dk2>
          <a:srgbClr val="000000"/>
        </a:dk2>
        <a:lt2>
          <a:srgbClr val="D5E1F3"/>
        </a:lt2>
        <a:accent1>
          <a:srgbClr val="BC4417"/>
        </a:accent1>
        <a:accent2>
          <a:srgbClr val="CF9C1C"/>
        </a:accent2>
        <a:accent3>
          <a:srgbClr val="FFFFFF"/>
        </a:accent3>
        <a:accent4>
          <a:srgbClr val="404040"/>
        </a:accent4>
        <a:accent5>
          <a:srgbClr val="DAB0AB"/>
        </a:accent5>
        <a:accent6>
          <a:srgbClr val="BB8D18"/>
        </a:accent6>
        <a:hlink>
          <a:srgbClr val="E8C97C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000000"/>
        </a:dk2>
        <a:lt2>
          <a:srgbClr val="986615"/>
        </a:lt2>
        <a:accent1>
          <a:srgbClr val="BF4413"/>
        </a:accent1>
        <a:accent2>
          <a:srgbClr val="FFAB21"/>
        </a:accent2>
        <a:accent3>
          <a:srgbClr val="FFFFFF"/>
        </a:accent3>
        <a:accent4>
          <a:srgbClr val="404040"/>
        </a:accent4>
        <a:accent5>
          <a:srgbClr val="DCB0AA"/>
        </a:accent5>
        <a:accent6>
          <a:srgbClr val="E79B1D"/>
        </a:accent6>
        <a:hlink>
          <a:srgbClr val="C5A379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000000"/>
        </a:dk2>
        <a:lt2>
          <a:srgbClr val="4A1B17"/>
        </a:lt2>
        <a:accent1>
          <a:srgbClr val="C66C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DFBAAA"/>
        </a:accent5>
        <a:accent6>
          <a:srgbClr val="E6C013"/>
        </a:accent6>
        <a:hlink>
          <a:srgbClr val="FFDE93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000000"/>
        </a:dk2>
        <a:lt2>
          <a:srgbClr val="9B6902"/>
        </a:lt2>
        <a:accent1>
          <a:srgbClr val="C75E00"/>
        </a:accent1>
        <a:accent2>
          <a:srgbClr val="FED416"/>
        </a:accent2>
        <a:accent3>
          <a:srgbClr val="FFFFFF"/>
        </a:accent3>
        <a:accent4>
          <a:srgbClr val="404040"/>
        </a:accent4>
        <a:accent5>
          <a:srgbClr val="E0B6AA"/>
        </a:accent5>
        <a:accent6>
          <a:srgbClr val="E6C013"/>
        </a:accent6>
        <a:hlink>
          <a:srgbClr val="EE6600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000000"/>
        </a:dk2>
        <a:lt2>
          <a:srgbClr val="570301"/>
        </a:lt2>
        <a:accent1>
          <a:srgbClr val="D37E00"/>
        </a:accent1>
        <a:accent2>
          <a:srgbClr val="F5CB03"/>
        </a:accent2>
        <a:accent3>
          <a:srgbClr val="FFFFFF"/>
        </a:accent3>
        <a:accent4>
          <a:srgbClr val="404040"/>
        </a:accent4>
        <a:accent5>
          <a:srgbClr val="E6C0AA"/>
        </a:accent5>
        <a:accent6>
          <a:srgbClr val="DEB802"/>
        </a:accent6>
        <a:hlink>
          <a:srgbClr val="D860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000000"/>
        </a:dk2>
        <a:lt2>
          <a:srgbClr val="713C0C"/>
        </a:lt2>
        <a:accent1>
          <a:srgbClr val="E4B058"/>
        </a:accent1>
        <a:accent2>
          <a:srgbClr val="FDD912"/>
        </a:accent2>
        <a:accent3>
          <a:srgbClr val="FFFFFF"/>
        </a:accent3>
        <a:accent4>
          <a:srgbClr val="404040"/>
        </a:accent4>
        <a:accent5>
          <a:srgbClr val="EFD4B4"/>
        </a:accent5>
        <a:accent6>
          <a:srgbClr val="E5C40F"/>
        </a:accent6>
        <a:hlink>
          <a:srgbClr val="E06301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000000"/>
        </a:dk2>
        <a:lt2>
          <a:srgbClr val="953900"/>
        </a:lt2>
        <a:accent1>
          <a:srgbClr val="B65300"/>
        </a:accent1>
        <a:accent2>
          <a:srgbClr val="CE6A00"/>
        </a:accent2>
        <a:accent3>
          <a:srgbClr val="FFFFFF"/>
        </a:accent3>
        <a:accent4>
          <a:srgbClr val="404040"/>
        </a:accent4>
        <a:accent5>
          <a:srgbClr val="D7B3AA"/>
        </a:accent5>
        <a:accent6>
          <a:srgbClr val="BA5F00"/>
        </a:accent6>
        <a:hlink>
          <a:srgbClr val="F0A806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000000"/>
        </a:dk2>
        <a:lt2>
          <a:srgbClr val="D87200"/>
        </a:lt2>
        <a:accent1>
          <a:srgbClr val="E29B07"/>
        </a:accent1>
        <a:accent2>
          <a:srgbClr val="EDBF03"/>
        </a:accent2>
        <a:accent3>
          <a:srgbClr val="FFFFFF"/>
        </a:accent3>
        <a:accent4>
          <a:srgbClr val="404040"/>
        </a:accent4>
        <a:accent5>
          <a:srgbClr val="EECBAA"/>
        </a:accent5>
        <a:accent6>
          <a:srgbClr val="D7AD02"/>
        </a:accent6>
        <a:hlink>
          <a:srgbClr val="7CA43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000000"/>
        </a:dk2>
        <a:lt2>
          <a:srgbClr val="D24D06"/>
        </a:lt2>
        <a:accent1>
          <a:srgbClr val="E59709"/>
        </a:accent1>
        <a:accent2>
          <a:srgbClr val="E9AC24"/>
        </a:accent2>
        <a:accent3>
          <a:srgbClr val="FFFFFF"/>
        </a:accent3>
        <a:accent4>
          <a:srgbClr val="404040"/>
        </a:accent4>
        <a:accent5>
          <a:srgbClr val="F0C9AA"/>
        </a:accent5>
        <a:accent6>
          <a:srgbClr val="D39B20"/>
        </a:accent6>
        <a:hlink>
          <a:srgbClr val="F7B80B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000000"/>
        </a:dk2>
        <a:lt2>
          <a:srgbClr val="CD5003"/>
        </a:lt2>
        <a:accent1>
          <a:srgbClr val="419DCF"/>
        </a:accent1>
        <a:accent2>
          <a:srgbClr val="BC1F1F"/>
        </a:accent2>
        <a:accent3>
          <a:srgbClr val="FFFFFF"/>
        </a:accent3>
        <a:accent4>
          <a:srgbClr val="404040"/>
        </a:accent4>
        <a:accent5>
          <a:srgbClr val="B0CCE4"/>
        </a:accent5>
        <a:accent6>
          <a:srgbClr val="AA1B1B"/>
        </a:accent6>
        <a:hlink>
          <a:srgbClr val="FFE42F"/>
        </a:hlink>
        <a:folHlink>
          <a:srgbClr val="FFE6C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000000"/>
        </a:dk2>
        <a:lt2>
          <a:srgbClr val="DF2905"/>
        </a:lt2>
        <a:accent1>
          <a:srgbClr val="D05203"/>
        </a:accent1>
        <a:accent2>
          <a:srgbClr val="72A3E1"/>
        </a:accent2>
        <a:accent3>
          <a:srgbClr val="FFFFFF"/>
        </a:accent3>
        <a:accent4>
          <a:srgbClr val="404040"/>
        </a:accent4>
        <a:accent5>
          <a:srgbClr val="E4B3AA"/>
        </a:accent5>
        <a:accent6>
          <a:srgbClr val="6793CC"/>
        </a:accent6>
        <a:hlink>
          <a:srgbClr val="F3A105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Futura LT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Futura LT Book" pitchFamily="2" charset="0"/>
            <a:ea typeface="굴림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Futura LT Book" pitchFamily="2" charset="0"/>
            <a:ea typeface="굴림" charset="-127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2931</TotalTime>
  <Words>455</Words>
  <Application>Microsoft Macintosh PowerPoint</Application>
  <PresentationFormat>On-screen Show (4:3)</PresentationFormat>
  <Paragraphs>94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APPLE CHANCERY</vt:lpstr>
      <vt:lpstr>APPLE CHANCERY</vt:lpstr>
      <vt:lpstr>Arial</vt:lpstr>
      <vt:lpstr>Calibri</vt:lpstr>
      <vt:lpstr>Calibri Light</vt:lpstr>
      <vt:lpstr>Futura LT Book</vt:lpstr>
      <vt:lpstr>Wingdings</vt:lpstr>
      <vt:lpstr>template</vt:lpstr>
      <vt:lpstr>Custom Design</vt:lpstr>
      <vt:lpstr>Office Theme</vt:lpstr>
      <vt:lpstr>Hostel World</vt:lpstr>
      <vt:lpstr>ABOUT HOSTELWORLD -</vt:lpstr>
      <vt:lpstr> SHARED DORM ROOM</vt:lpstr>
      <vt:lpstr>PROJECT GOAL -</vt:lpstr>
      <vt:lpstr> CONSUMER STAR REVIEWS ARE NOTORIOUSLY BIASED !! </vt:lpstr>
      <vt:lpstr>YES, BUT RATINGS AND REVIEWS STILL MATTER A LOT.</vt:lpstr>
      <vt:lpstr>www.hostelworld.com has around 13 million reviews with more than 17,000 hostels all over the world.</vt:lpstr>
      <vt:lpstr>DATA COLLECTION AND      CLEANING -</vt:lpstr>
      <vt:lpstr>FEATURES – ALL ARE CATEGORICAL VARIABLES</vt:lpstr>
      <vt:lpstr>      Distribution of the target variable – Overall Rating</vt:lpstr>
      <vt:lpstr>Distribution of the continuous variable – starting prices (USD) </vt:lpstr>
      <vt:lpstr>  DIFFERENT RENT PRICES -</vt:lpstr>
      <vt:lpstr>SPLIT THE DATA USING TRAIN_TEST_SPLIT FUNCTION -</vt:lpstr>
      <vt:lpstr>CROSS VALIDATION TESTING -</vt:lpstr>
      <vt:lpstr>FINAL MODEL PERFORMANCE -</vt:lpstr>
      <vt:lpstr>DISTRIBUTION OF RESIDUALS</vt:lpstr>
      <vt:lpstr>FINAL VALUE OF THE TARGET VARIABLE -</vt:lpstr>
      <vt:lpstr>      FUTURE WORK</vt:lpstr>
    </vt:vector>
  </TitlesOfParts>
  <Company>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ADMIN</dc:creator>
  <cp:lastModifiedBy>mkrizwan</cp:lastModifiedBy>
  <cp:revision>66</cp:revision>
  <dcterms:created xsi:type="dcterms:W3CDTF">2015-11-12T09:21:03Z</dcterms:created>
  <dcterms:modified xsi:type="dcterms:W3CDTF">2022-03-24T03:32:16Z</dcterms:modified>
</cp:coreProperties>
</file>

<file path=docProps/thumbnail.jpeg>
</file>